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21" r:id="rId2"/>
    <p:sldId id="257" r:id="rId3"/>
    <p:sldId id="267" r:id="rId4"/>
    <p:sldId id="271" r:id="rId5"/>
    <p:sldId id="272" r:id="rId6"/>
    <p:sldId id="282" r:id="rId7"/>
    <p:sldId id="283" r:id="rId8"/>
    <p:sldId id="323" r:id="rId9"/>
    <p:sldId id="280" r:id="rId10"/>
    <p:sldId id="330" r:id="rId11"/>
    <p:sldId id="273" r:id="rId12"/>
    <p:sldId id="313" r:id="rId13"/>
    <p:sldId id="314" r:id="rId14"/>
    <p:sldId id="315" r:id="rId15"/>
    <p:sldId id="316" r:id="rId16"/>
    <p:sldId id="329" r:id="rId17"/>
    <p:sldId id="259" r:id="rId18"/>
    <p:sldId id="287" r:id="rId19"/>
    <p:sldId id="262" r:id="rId20"/>
    <p:sldId id="261" r:id="rId21"/>
    <p:sldId id="289" r:id="rId22"/>
    <p:sldId id="324" r:id="rId23"/>
    <p:sldId id="263" r:id="rId24"/>
    <p:sldId id="311" r:id="rId25"/>
    <p:sldId id="312" r:id="rId26"/>
    <p:sldId id="291" r:id="rId27"/>
    <p:sldId id="294" r:id="rId28"/>
    <p:sldId id="295" r:id="rId29"/>
    <p:sldId id="309" r:id="rId30"/>
    <p:sldId id="307" r:id="rId31"/>
    <p:sldId id="332" r:id="rId32"/>
    <p:sldId id="318" r:id="rId33"/>
    <p:sldId id="320" r:id="rId34"/>
    <p:sldId id="326" r:id="rId35"/>
    <p:sldId id="334" r:id="rId36"/>
    <p:sldId id="305" r:id="rId37"/>
    <p:sldId id="265" r:id="rId38"/>
    <p:sldId id="274" r:id="rId39"/>
    <p:sldId id="327" r:id="rId40"/>
    <p:sldId id="299" r:id="rId41"/>
    <p:sldId id="300" r:id="rId42"/>
    <p:sldId id="297" r:id="rId43"/>
    <p:sldId id="298" r:id="rId44"/>
    <p:sldId id="301" r:id="rId45"/>
    <p:sldId id="302" r:id="rId46"/>
    <p:sldId id="328" r:id="rId47"/>
    <p:sldId id="277" r:id="rId48"/>
    <p:sldId id="275" r:id="rId49"/>
    <p:sldId id="303" r:id="rId50"/>
    <p:sldId id="325" r:id="rId51"/>
    <p:sldId id="33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/>
    <p:restoredTop sz="94677"/>
  </p:normalViewPr>
  <p:slideViewPr>
    <p:cSldViewPr snapToGrid="0" snapToObjects="1">
      <p:cViewPr varScale="1">
        <p:scale>
          <a:sx n="45" d="100"/>
          <a:sy n="45" d="100"/>
        </p:scale>
        <p:origin x="246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20A7C-AC54-1446-9090-A46F860B4746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A21A1-5B0D-DB49-8DBD-483E9CBE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D4688E7-664D-7445-B746-D3F51BDB18F5}" type="slidenum">
              <a:rPr lang="en-US" altLang="x-none" sz="1200"/>
              <a:pPr eaLnBrk="1" hangingPunct="1"/>
              <a:t>1</a:t>
            </a:fld>
            <a:endParaRPr lang="en-US" altLang="x-none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380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7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8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6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5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6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4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4EC54-2754-AC49-9041-B62121E49FEF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5A613-97F7-9641-81B3-CA81CD16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Single Cell Genomics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90600" y="1600200"/>
            <a:ext cx="3172663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>
                <a:latin typeface="Helvetica Light" charset="0"/>
                <a:ea typeface="Helvetica Light" charset="0"/>
                <a:cs typeface="Helvetica Light" charset="0"/>
              </a:rPr>
              <a:t>Course Director</a:t>
            </a:r>
          </a:p>
          <a:p>
            <a:pPr eaLnBrk="1" hangingPunct="1"/>
            <a:r>
              <a:rPr lang="en-US" sz="2000" dirty="0" err="1">
                <a:latin typeface="Helvetica Light" charset="0"/>
                <a:ea typeface="Helvetica Light" charset="0"/>
                <a:cs typeface="Helvetica Light" charset="0"/>
              </a:rPr>
              <a:t>Yoav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 Gilad</a:t>
            </a:r>
          </a:p>
          <a:p>
            <a:pPr eaLnBrk="1" hangingPunct="1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Human Genetics department</a:t>
            </a:r>
          </a:p>
          <a:p>
            <a:pPr eaLnBrk="1" hangingPunct="1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CLSC room 325C</a:t>
            </a:r>
          </a:p>
          <a:p>
            <a:pPr eaLnBrk="1" hangingPunct="1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Phone: 773-702-8507</a:t>
            </a:r>
          </a:p>
          <a:p>
            <a:pPr eaLnBrk="1" hangingPunct="1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Email: 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gilad@uchicago.edu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eaLnBrk="1" hangingPunct="1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90600" y="4190891"/>
            <a:ext cx="41905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b="1" dirty="0">
                <a:latin typeface="Helvetica Light" charset="0"/>
                <a:ea typeface="Helvetica Light" charset="0"/>
                <a:cs typeface="Helvetica Light" charset="0"/>
              </a:rPr>
              <a:t>Teaching Assistant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Katie Rhodes: 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klrhodes@uchicago.edu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" y="5195779"/>
            <a:ext cx="39212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b="1" dirty="0">
                <a:latin typeface="Helvetica Light" charset="0"/>
                <a:ea typeface="Helvetica Light" charset="0"/>
                <a:cs typeface="Helvetica Light" charset="0"/>
              </a:rPr>
              <a:t>Lecturer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Sebastian Pott: 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spott@uchicago.edu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1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Applications of single cell RNA-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9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80" y="2846491"/>
            <a:ext cx="4587488" cy="2662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7884" y="6350996"/>
            <a:ext cx="2735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Trapnell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Genome Research,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223" y="2974693"/>
            <a:ext cx="4085321" cy="20395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True relationships between transcripts might not be apparent from bulk samples</a:t>
            </a:r>
          </a:p>
        </p:txBody>
      </p:sp>
    </p:spTree>
    <p:extLst>
      <p:ext uri="{BB962C8B-B14F-4D97-AF65-F5344CB8AC3E}">
        <p14:creationId xmlns:p14="http://schemas.microsoft.com/office/powerpoint/2010/main" val="35555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Deconvolving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heterogeneous cellular mixtures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524"/>
          <a:stretch/>
        </p:blipFill>
        <p:spPr>
          <a:xfrm>
            <a:off x="3721994" y="1860334"/>
            <a:ext cx="3443453" cy="4645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1745" y="6228565"/>
            <a:ext cx="2221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Liu and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Trapnell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F1000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55612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Identification of developmental trajectories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4"/>
          <a:stretch/>
        </p:blipFill>
        <p:spPr>
          <a:xfrm>
            <a:off x="5908755" y="2086376"/>
            <a:ext cx="2543247" cy="3955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8872"/>
          <a:stretch/>
        </p:blipFill>
        <p:spPr>
          <a:xfrm>
            <a:off x="9462901" y="3014613"/>
            <a:ext cx="1890899" cy="2237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0523" y="5972775"/>
            <a:ext cx="2221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Liu and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Trapnell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F1000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62901" y="5437207"/>
            <a:ext cx="2339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Tanay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Regev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07" y="1816766"/>
            <a:ext cx="4061449" cy="3758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90317" y="5575707"/>
            <a:ext cx="2735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Trapnell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Genome Research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0815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Dissecting transcriptional mechanisms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403"/>
          <a:stretch/>
        </p:blipFill>
        <p:spPr>
          <a:xfrm>
            <a:off x="3050442" y="2350110"/>
            <a:ext cx="5829300" cy="3364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2486" y="6234836"/>
            <a:ext cx="2735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Trapnell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Genome Research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66876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Correlation between genes within cells allows for the inference of gene regulatory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685"/>
          <a:stretch/>
        </p:blipFill>
        <p:spPr>
          <a:xfrm>
            <a:off x="3578048" y="1979271"/>
            <a:ext cx="4075126" cy="40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55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How to isolate single cells?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98984" y="2316431"/>
            <a:ext cx="6049265" cy="4367397"/>
            <a:chOff x="1704970" y="2381745"/>
            <a:chExt cx="6049265" cy="4367397"/>
          </a:xfrm>
        </p:grpSpPr>
        <p:grpSp>
          <p:nvGrpSpPr>
            <p:cNvPr id="12" name="Group 11"/>
            <p:cNvGrpSpPr/>
            <p:nvPr/>
          </p:nvGrpSpPr>
          <p:grpSpPr>
            <a:xfrm>
              <a:off x="1877786" y="2381745"/>
              <a:ext cx="5876449" cy="4367397"/>
              <a:chOff x="1877786" y="2381745"/>
              <a:chExt cx="5876449" cy="436739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9670" y="2381745"/>
                <a:ext cx="5484565" cy="3806784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877786" y="4996543"/>
                <a:ext cx="620485" cy="1289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899554" y="5361220"/>
                <a:ext cx="620485" cy="1289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 rot="5400000">
                <a:off x="2856137" y="5517695"/>
                <a:ext cx="620485" cy="1537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5400000">
                <a:off x="3008537" y="5670095"/>
                <a:ext cx="620485" cy="1537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5400000">
                <a:off x="2110465" y="3974650"/>
                <a:ext cx="620485" cy="302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5400000">
                <a:off x="1977112" y="3380263"/>
                <a:ext cx="620485" cy="302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2126794" y="3633911"/>
                <a:ext cx="620485" cy="302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2163532" y="5207452"/>
              <a:ext cx="620485" cy="1537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6136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RNA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931" y="1484154"/>
            <a:ext cx="4664112" cy="2517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077" y="4001294"/>
            <a:ext cx="3823820" cy="2856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705" y="1775262"/>
            <a:ext cx="1772769" cy="47211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6643" y="6581001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Shalek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101577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Alternative splicing events in single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979"/>
            <a:ext cx="12192000" cy="38666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06643" y="6215876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Shalek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3652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Microfluidics </a:t>
            </a:r>
            <a:r>
              <a:rPr lang="mr-IN" sz="36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e.g. C1 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Fluidigm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platform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4" y="1690688"/>
            <a:ext cx="3346749" cy="2266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47" y="1542819"/>
            <a:ext cx="3350604" cy="4908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84180" y="6451700"/>
            <a:ext cx="2322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Picelli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RNA Biology,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2016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737" t="30638" r="82409" b="13006"/>
          <a:stretch/>
        </p:blipFill>
        <p:spPr>
          <a:xfrm>
            <a:off x="1747386" y="4260950"/>
            <a:ext cx="13525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Examples of cell-to-cell variation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Motivation for single cell RNA-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 and case studies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Single cell 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epigenomic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 approaches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Single cell DNA-sequencing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‘Multi-omics’</a:t>
            </a:r>
          </a:p>
          <a:p>
            <a:pPr lvl="1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9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Design considerations for 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scRNA-seq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experiments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900" y="2605088"/>
            <a:ext cx="3595233" cy="2095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26" y="1714024"/>
            <a:ext cx="6637574" cy="4145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65781" y="6269595"/>
            <a:ext cx="370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Tung,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Blischak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Hsiao et al,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Scientific Reports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1295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Spike-Ins are important to assess technical variability </a:t>
            </a:r>
            <a:r>
              <a:rPr lang="mr-IN" sz="36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but not without problems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2" y="2181668"/>
            <a:ext cx="11798461" cy="38739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65781" y="6269595"/>
            <a:ext cx="370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Tung,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Blischak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Hsiao et al,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Scientific Reports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445612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Helvetica Light" charset="0"/>
                <a:ea typeface="Helvetica Light" charset="0"/>
                <a:cs typeface="Helvetica Light" charset="0"/>
              </a:rPr>
              <a:t>Design of single cell RNA-</a:t>
            </a:r>
            <a:r>
              <a:rPr lang="en-US" sz="32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r>
              <a:rPr lang="en-US" sz="3200" dirty="0">
                <a:latin typeface="Helvetica Light" charset="0"/>
                <a:ea typeface="Helvetica Light" charset="0"/>
                <a:cs typeface="Helvetica Light" charset="0"/>
              </a:rPr>
              <a:t> experiments needs to take batch effects into account.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328"/>
            <a:ext cx="4134109" cy="356779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12532" y="4008351"/>
            <a:ext cx="2357405" cy="1374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65781" y="6269595"/>
            <a:ext cx="370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Tung,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Blischak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Hsiao et al,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Scientific Reports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63" y="2392470"/>
            <a:ext cx="3953449" cy="34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0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Drop-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can measure RNA-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profiles in thousands of cells in parallel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826"/>
          <a:stretch/>
        </p:blipFill>
        <p:spPr>
          <a:xfrm>
            <a:off x="375211" y="3069771"/>
            <a:ext cx="3120587" cy="1259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211" t="11583"/>
          <a:stretch/>
        </p:blipFill>
        <p:spPr>
          <a:xfrm>
            <a:off x="3194613" y="2276333"/>
            <a:ext cx="8821947" cy="3701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07286" y="615587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Macosko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284976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Construction of beads coated with uniquely barcoded 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oligos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9" y="2831865"/>
            <a:ext cx="2587906" cy="2202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25" y="2968249"/>
            <a:ext cx="6980875" cy="2066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7286" y="615587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Macosko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631429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Drop-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sequencing read processing scheme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3948906"/>
            <a:ext cx="9538447" cy="267508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3905" y="1851949"/>
            <a:ext cx="3346014" cy="2096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7286" y="615587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Macosko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2067174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Drop-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captures mRNA from individual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798" y="2348753"/>
            <a:ext cx="3159605" cy="2647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50" y="2063103"/>
            <a:ext cx="3564207" cy="3720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07286" y="615587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Macosko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359689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characterization of the mouse retina..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744"/>
          <a:stretch/>
        </p:blipFill>
        <p:spPr>
          <a:xfrm>
            <a:off x="501214" y="2597068"/>
            <a:ext cx="4195075" cy="3175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010" y="1690688"/>
            <a:ext cx="3622925" cy="2277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010" y="4184917"/>
            <a:ext cx="2800787" cy="25833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07286" y="615587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Macosko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113851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..led to discovery of novel cellular subpopulations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818" t="19025" r="11915" b="5589"/>
          <a:stretch/>
        </p:blipFill>
        <p:spPr>
          <a:xfrm>
            <a:off x="2604298" y="1825625"/>
            <a:ext cx="600995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02625" y="631190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Macosko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885881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Combining RNA-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with marker gene information for spatial mapping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3" y="2136703"/>
            <a:ext cx="4752314" cy="41787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5191" y="6176963"/>
            <a:ext cx="2534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Satija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Nature Biotechnology, 2015</a:t>
            </a:r>
          </a:p>
        </p:txBody>
      </p:sp>
    </p:spTree>
    <p:extLst>
      <p:ext uri="{BB962C8B-B14F-4D97-AF65-F5344CB8AC3E}">
        <p14:creationId xmlns:p14="http://schemas.microsoft.com/office/powerpoint/2010/main" val="189847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Random X-inactivation leads genetically identical cells to differ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37" y="2591067"/>
            <a:ext cx="7527726" cy="28743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5622" y="6365777"/>
            <a:ext cx="2920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Symmons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and Raj, Molecular Cell, 2016</a:t>
            </a:r>
          </a:p>
        </p:txBody>
      </p:sp>
    </p:spTree>
    <p:extLst>
      <p:ext uri="{BB962C8B-B14F-4D97-AF65-F5344CB8AC3E}">
        <p14:creationId xmlns:p14="http://schemas.microsoft.com/office/powerpoint/2010/main" val="245872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Summary single cell RNA-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scRNA-seq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 captures the mRNA content of a single cell</a:t>
            </a:r>
          </a:p>
          <a:p>
            <a:pPr lvl="1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Very noisy compared to </a:t>
            </a:r>
          </a:p>
          <a:p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scRNA-seq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 can be used for an unbiased and marker-free characterization of the cellular composition of complex tissues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Measure cell-to-cell variability of transcript levels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UMIs and spike-ins are useful and often required</a:t>
            </a:r>
          </a:p>
          <a:p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80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Mapping regulatory interactions using single cell genomics</a:t>
            </a:r>
          </a:p>
        </p:txBody>
      </p:sp>
    </p:spTree>
    <p:extLst>
      <p:ext uri="{BB962C8B-B14F-4D97-AF65-F5344CB8AC3E}">
        <p14:creationId xmlns:p14="http://schemas.microsoft.com/office/powerpoint/2010/main" val="961193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8158"/>
            <a:ext cx="4471590" cy="4606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8158"/>
            <a:ext cx="4965341" cy="46064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Using perturbation to infer regulatory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98522" y="6532108"/>
            <a:ext cx="2339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Tanay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Regev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092356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Perturb-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895022"/>
            <a:ext cx="8496300" cy="166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4146550"/>
            <a:ext cx="7010400" cy="1511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2114" y="5894614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Dixit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379950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5816"/>
            <a:ext cx="5132424" cy="4453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626" y="2334985"/>
            <a:ext cx="4593688" cy="43107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Perturb-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01300" y="6507228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Dixit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070411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‘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epi’genomics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445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Chromatin accessibility in bulk data might not reflect single cell states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75" y="2436803"/>
            <a:ext cx="4450565" cy="3212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06" y="2436803"/>
            <a:ext cx="4938494" cy="31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59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ATAC-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2197100"/>
            <a:ext cx="8699500" cy="246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54040" y="6041365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Buenrostro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 </a:t>
            </a:r>
          </a:p>
        </p:txBody>
      </p:sp>
    </p:spTree>
    <p:extLst>
      <p:ext uri="{BB962C8B-B14F-4D97-AF65-F5344CB8AC3E}">
        <p14:creationId xmlns:p14="http://schemas.microsoft.com/office/powerpoint/2010/main" val="310800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ATAC-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captures open chromatin in single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349" y="2914650"/>
            <a:ext cx="3009451" cy="240970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2279"/>
          <a:stretch/>
        </p:blipFill>
        <p:spPr>
          <a:xfrm>
            <a:off x="520861" y="2330478"/>
            <a:ext cx="6982058" cy="2993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07392" y="6123008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Buenrostro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 </a:t>
            </a:r>
          </a:p>
        </p:txBody>
      </p:sp>
    </p:spTree>
    <p:extLst>
      <p:ext uri="{BB962C8B-B14F-4D97-AF65-F5344CB8AC3E}">
        <p14:creationId xmlns:p14="http://schemas.microsoft.com/office/powerpoint/2010/main" val="2055814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3" y="2837598"/>
            <a:ext cx="6180638" cy="2403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849" y="5298181"/>
            <a:ext cx="517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Schematic depiction of read distribution in single cell ATAC-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</a:rPr>
              <a:t>seq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Using ensembles of regions with shared features to overcome sparse coverage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28496" y="2706970"/>
            <a:ext cx="4908975" cy="2811501"/>
            <a:chOff x="6428496" y="2706970"/>
            <a:chExt cx="4908975" cy="28115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8496" y="2706970"/>
              <a:ext cx="4908975" cy="253450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014754" y="4651850"/>
              <a:ext cx="3722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X1</a:t>
              </a:r>
            </a:p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X2</a:t>
              </a:r>
            </a:p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Y3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60275" y="4651850"/>
              <a:ext cx="3722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Y1</a:t>
              </a:r>
            </a:p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Y2</a:t>
              </a:r>
            </a:p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Y3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68568" y="5241472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1200" dirty="0">
                  <a:latin typeface="Helvetica" charset="0"/>
                  <a:ea typeface="Helvetica" charset="0"/>
                  <a:cs typeface="Helvetica" charset="0"/>
                </a:rPr>
                <a:t>….</a:t>
              </a:r>
              <a:endParaRPr lang="en-US" sz="1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567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Different components of expression variation can be observed in individual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67" y="2741294"/>
            <a:ext cx="3898256" cy="3256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00160" y="6445405"/>
            <a:ext cx="2105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 Light" charset="0"/>
                <a:ea typeface="Helvetica Light" charset="0"/>
                <a:cs typeface="Helvetica Light" charset="0"/>
              </a:rPr>
              <a:t>Elowitz</a:t>
            </a:r>
            <a:r>
              <a:rPr lang="en-US" sz="1200" dirty="0">
                <a:latin typeface="Helvetica Light" charset="0"/>
                <a:ea typeface="Helvetica Light" charset="0"/>
                <a:cs typeface="Helvetica Light" charset="0"/>
              </a:rPr>
              <a:t> et al., </a:t>
            </a:r>
            <a:r>
              <a:rPr lang="en-US" sz="1200" i="1" dirty="0">
                <a:latin typeface="Helvetica Light" charset="0"/>
                <a:ea typeface="Helvetica Light" charset="0"/>
                <a:cs typeface="Helvetica Light" charset="0"/>
              </a:rPr>
              <a:t>Science</a:t>
            </a:r>
            <a:r>
              <a:rPr lang="en-US" sz="1200" dirty="0">
                <a:latin typeface="Helvetica Light" charset="0"/>
                <a:ea typeface="Helvetica Light" charset="0"/>
                <a:cs typeface="Helvetica Light" charset="0"/>
              </a:rPr>
              <a:t>, 2002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18572" r="41298" b="43809"/>
          <a:stretch/>
        </p:blipFill>
        <p:spPr>
          <a:xfrm>
            <a:off x="979714" y="2139042"/>
            <a:ext cx="4163786" cy="40609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143500" y="3526971"/>
            <a:ext cx="1371600" cy="1306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49567" y="5176157"/>
            <a:ext cx="1465533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055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82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Inference of factors associated with variability between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824"/>
            <a:ext cx="12192000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07392" y="6123008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Buenrostro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 </a:t>
            </a:r>
          </a:p>
        </p:txBody>
      </p:sp>
    </p:spTree>
    <p:extLst>
      <p:ext uri="{BB962C8B-B14F-4D97-AF65-F5344CB8AC3E}">
        <p14:creationId xmlns:p14="http://schemas.microsoft.com/office/powerpoint/2010/main" val="1249596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Specific TFs are associated with high and low variation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071" y="2075049"/>
            <a:ext cx="4145076" cy="3868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07" y="2570364"/>
            <a:ext cx="3683000" cy="264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25919" y="6189648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Buenrostro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 </a:t>
            </a:r>
          </a:p>
        </p:txBody>
      </p:sp>
    </p:spTree>
    <p:extLst>
      <p:ext uri="{BB962C8B-B14F-4D97-AF65-F5344CB8AC3E}">
        <p14:creationId xmlns:p14="http://schemas.microsoft.com/office/powerpoint/2010/main" val="303273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Variability in single cell accessibility reveals higher order chromosome organization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03" y="2156902"/>
            <a:ext cx="8110718" cy="4540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56478" y="6420080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Buenrostro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 </a:t>
            </a:r>
          </a:p>
        </p:txBody>
      </p:sp>
    </p:spTree>
    <p:extLst>
      <p:ext uri="{BB962C8B-B14F-4D97-AF65-F5344CB8AC3E}">
        <p14:creationId xmlns:p14="http://schemas.microsoft.com/office/powerpoint/2010/main" val="916931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Combinatorial indexing to boost the number of cells that can be assayed with 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scATAC-seq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5054" y="4192889"/>
            <a:ext cx="2524796" cy="2383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0" y="1854548"/>
            <a:ext cx="2671387" cy="4293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93" y="2449286"/>
            <a:ext cx="7127939" cy="1743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11253" y="6148040"/>
            <a:ext cx="2042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Cusanovich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Science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521556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scATAC-seq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detects co-accessibility between enhancers and promoters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697" y="2004219"/>
            <a:ext cx="3633260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1" y="1690688"/>
            <a:ext cx="5524500" cy="497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5567" y="6392089"/>
            <a:ext cx="2042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Cusanovich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Science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146734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methylome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6399"/>
            <a:ext cx="3834493" cy="4378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28" y="2522589"/>
            <a:ext cx="5882821" cy="24394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50086" y="6050126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Farlik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 Reports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649871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DNA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29" y="2191339"/>
            <a:ext cx="5345374" cy="302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06138" y="5983067"/>
            <a:ext cx="2648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Macosko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and Carroll,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Science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202697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Numerous applications for single cell sequencing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03" y="2414857"/>
            <a:ext cx="7548144" cy="34212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40847" y="6113697"/>
            <a:ext cx="2131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Wang and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Navin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Cell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 </a:t>
            </a:r>
          </a:p>
        </p:txBody>
      </p:sp>
    </p:spTree>
    <p:extLst>
      <p:ext uri="{BB962C8B-B14F-4D97-AF65-F5344CB8AC3E}">
        <p14:creationId xmlns:p14="http://schemas.microsoft.com/office/powerpoint/2010/main" val="1144704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DNA sequencing in tumor cells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839" y="1396773"/>
            <a:ext cx="6313921" cy="5154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5367" y="6366719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Navin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1218073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‘multi-omics’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8" y="1869470"/>
            <a:ext cx="8577036" cy="4303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8829" y="6351888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Helvetica" charset="0"/>
                <a:ea typeface="Helvetica" charset="0"/>
                <a:cs typeface="Helvetica" charset="0"/>
              </a:rPr>
              <a:t>Clark et al., </a:t>
            </a:r>
            <a:r>
              <a:rPr lang="en-US" sz="1200" i="1">
                <a:latin typeface="Helvetica" charset="0"/>
                <a:ea typeface="Helvetica" charset="0"/>
                <a:cs typeface="Helvetica" charset="0"/>
              </a:rPr>
              <a:t>Genome Biology</a:t>
            </a:r>
            <a:r>
              <a:rPr lang="en-US" sz="1200">
                <a:latin typeface="Helvetica" charset="0"/>
                <a:ea typeface="Helvetica" charset="0"/>
                <a:cs typeface="Helvetica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61500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Intrinsic vs. extrinsic components of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4129"/>
          <a:stretch/>
        </p:blipFill>
        <p:spPr>
          <a:xfrm>
            <a:off x="544286" y="2279021"/>
            <a:ext cx="4386943" cy="2206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3062" y="6380091"/>
            <a:ext cx="2105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 Light" charset="0"/>
                <a:ea typeface="Helvetica Light" charset="0"/>
                <a:cs typeface="Helvetica Light" charset="0"/>
              </a:rPr>
              <a:t>Elowitz</a:t>
            </a:r>
            <a:r>
              <a:rPr lang="en-US" sz="1200" dirty="0">
                <a:latin typeface="Helvetica Light" charset="0"/>
                <a:ea typeface="Helvetica Light" charset="0"/>
                <a:cs typeface="Helvetica Light" charset="0"/>
              </a:rPr>
              <a:t> et al., </a:t>
            </a:r>
            <a:r>
              <a:rPr lang="en-US" sz="1200" i="1" dirty="0">
                <a:latin typeface="Helvetica Light" charset="0"/>
                <a:ea typeface="Helvetica Light" charset="0"/>
                <a:cs typeface="Helvetica Light" charset="0"/>
              </a:rPr>
              <a:t>Science</a:t>
            </a:r>
            <a:r>
              <a:rPr lang="en-US" sz="1200" dirty="0">
                <a:latin typeface="Helvetica Light" charset="0"/>
                <a:ea typeface="Helvetica Light" charset="0"/>
                <a:cs typeface="Helvetica Light" charset="0"/>
              </a:rPr>
              <a:t>, 2002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87" y="2414172"/>
            <a:ext cx="2718569" cy="2420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256" y="2500811"/>
            <a:ext cx="3290869" cy="23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29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Combined single cell 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methylome</a:t>
            </a:r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 and RNA-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seq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46084" y="1690688"/>
            <a:ext cx="6594147" cy="4620986"/>
            <a:chOff x="2798926" y="1926771"/>
            <a:chExt cx="6594147" cy="46209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8926" y="2073649"/>
              <a:ext cx="6594147" cy="447410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798926" y="1926771"/>
              <a:ext cx="3667188" cy="1322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1" y="1943100"/>
            <a:ext cx="3429000" cy="309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3157" y="6464777"/>
            <a:ext cx="307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Angermueller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 Methods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783581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What kind of knowledge do we want to obtain?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3" y="1690688"/>
            <a:ext cx="7166484" cy="4198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956" y="5888839"/>
            <a:ext cx="1127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The Human Cell Atlas- </a:t>
            </a:r>
            <a:r>
              <a:rPr lang="en-US" b="1">
                <a:latin typeface="Helvetica" charset="0"/>
                <a:ea typeface="Helvetica" charset="0"/>
                <a:cs typeface="Helvetica" charset="0"/>
              </a:rPr>
              <a:t>A comprehensive reference map of all cell types and states in the human body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White Paper: http://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biorxiv.org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/content/early/2017/05/08/121202</a:t>
            </a:r>
          </a:p>
        </p:txBody>
      </p:sp>
    </p:spTree>
    <p:extLst>
      <p:ext uri="{BB962C8B-B14F-4D97-AF65-F5344CB8AC3E}">
        <p14:creationId xmlns:p14="http://schemas.microsoft.com/office/powerpoint/2010/main" val="148241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variation underlies incomplete penetrance in C. </a:t>
            </a:r>
            <a:r>
              <a:rPr lang="en-US" sz="3600" dirty="0" err="1">
                <a:latin typeface="Helvetica Light" charset="0"/>
                <a:ea typeface="Helvetica Light" charset="0"/>
                <a:cs typeface="Helvetica Light" charset="0"/>
              </a:rPr>
              <a:t>elegans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08"/>
          <a:stretch/>
        </p:blipFill>
        <p:spPr>
          <a:xfrm>
            <a:off x="5508240" y="1977208"/>
            <a:ext cx="5286829" cy="4128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13257" y="6392089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Raj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2010</a:t>
            </a:r>
          </a:p>
        </p:txBody>
      </p:sp>
      <p:pic>
        <p:nvPicPr>
          <p:cNvPr id="1026" name="Picture 2" descr="http://www.wormatlas.org/ver1/handbook/fig.s/IntroFIG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77" b="1"/>
          <a:stretch/>
        </p:blipFill>
        <p:spPr bwMode="auto">
          <a:xfrm>
            <a:off x="838200" y="3672113"/>
            <a:ext cx="3904729" cy="105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41768" y="4728936"/>
            <a:ext cx="1901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http://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www.wormatlas.org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Single cell variation underlies incomplete penetrance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503362"/>
            <a:ext cx="5267960" cy="3268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28" y="2133379"/>
            <a:ext cx="5235951" cy="1720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79080" y="1690688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wt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0" y="1690688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Helvetica" charset="0"/>
                <a:ea typeface="Helvetica" charset="0"/>
                <a:cs typeface="Helvetica" charset="0"/>
              </a:rPr>
              <a:t>Skn-1 mutant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634" y="4137756"/>
            <a:ext cx="1904822" cy="24307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13257" y="6392089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Raj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2010</a:t>
            </a:r>
          </a:p>
        </p:txBody>
      </p:sp>
    </p:spTree>
    <p:extLst>
      <p:ext uri="{BB962C8B-B14F-4D97-AF65-F5344CB8AC3E}">
        <p14:creationId xmlns:p14="http://schemas.microsoft.com/office/powerpoint/2010/main" val="37667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end-1 level above threshold is associated with elt-2 expression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88" y="1766661"/>
            <a:ext cx="2206339" cy="457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571" y="1690688"/>
            <a:ext cx="2424185" cy="4647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13257" y="6392089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Raj et al., </a:t>
            </a:r>
            <a:r>
              <a:rPr lang="en-US" sz="1200" i="1" dirty="0">
                <a:latin typeface="Helvetica" charset="0"/>
                <a:ea typeface="Helvetica" charset="0"/>
                <a:cs typeface="Helvetica" charset="0"/>
              </a:rPr>
              <a:t>Nature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2010</a:t>
            </a:r>
          </a:p>
        </p:txBody>
      </p:sp>
    </p:spTree>
    <p:extLst>
      <p:ext uri="{BB962C8B-B14F-4D97-AF65-F5344CB8AC3E}">
        <p14:creationId xmlns:p14="http://schemas.microsoft.com/office/powerpoint/2010/main" val="64040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Transcript level differences between cells</a:t>
            </a:r>
          </a:p>
          <a:p>
            <a:pPr lvl="1"/>
            <a:r>
              <a:rPr lang="en-US" dirty="0"/>
              <a:t>Many different methods</a:t>
            </a:r>
          </a:p>
          <a:p>
            <a:r>
              <a:rPr lang="en-US" dirty="0" err="1"/>
              <a:t>Epigenomic</a:t>
            </a:r>
            <a:r>
              <a:rPr lang="en-US" dirty="0"/>
              <a:t> variation </a:t>
            </a:r>
          </a:p>
          <a:p>
            <a:pPr lvl="1"/>
            <a:r>
              <a:rPr lang="en-US" dirty="0"/>
              <a:t>DNA methylation</a:t>
            </a:r>
          </a:p>
          <a:p>
            <a:pPr lvl="1"/>
            <a:r>
              <a:rPr lang="en-US" dirty="0"/>
              <a:t>Chromatin accessibility</a:t>
            </a:r>
          </a:p>
          <a:p>
            <a:pPr lvl="1"/>
            <a:r>
              <a:rPr lang="en-US" dirty="0"/>
              <a:t>Genome organization</a:t>
            </a:r>
          </a:p>
          <a:p>
            <a:pPr lvl="1"/>
            <a:r>
              <a:rPr lang="en-US" dirty="0"/>
              <a:t>Transcription factors</a:t>
            </a:r>
          </a:p>
          <a:p>
            <a:r>
              <a:rPr lang="en-US" dirty="0"/>
              <a:t>DNA sequence differences (CNVs, SNV)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problems addressed with single cell genomics methods?</a:t>
            </a:r>
          </a:p>
        </p:txBody>
      </p:sp>
    </p:spTree>
    <p:extLst>
      <p:ext uri="{BB962C8B-B14F-4D97-AF65-F5344CB8AC3E}">
        <p14:creationId xmlns:p14="http://schemas.microsoft.com/office/powerpoint/2010/main" val="206504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10866</TotalTime>
  <Words>859</Words>
  <Application>Microsoft Office PowerPoint</Application>
  <PresentationFormat>Widescreen</PresentationFormat>
  <Paragraphs>136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MS PGothic</vt:lpstr>
      <vt:lpstr>Arial</vt:lpstr>
      <vt:lpstr>Calibri</vt:lpstr>
      <vt:lpstr>Calibri Light</vt:lpstr>
      <vt:lpstr>Helvetica</vt:lpstr>
      <vt:lpstr>Helvetica Light</vt:lpstr>
      <vt:lpstr>Office Theme</vt:lpstr>
      <vt:lpstr>Single Cell Genomics</vt:lpstr>
      <vt:lpstr>Outline</vt:lpstr>
      <vt:lpstr>Random X-inactivation leads genetically identical cells to differ</vt:lpstr>
      <vt:lpstr>Different components of expression variation can be observed in individual cells</vt:lpstr>
      <vt:lpstr>Intrinsic vs. extrinsic components of noise</vt:lpstr>
      <vt:lpstr>Single cell variation underlies incomplete penetrance in C. elegans</vt:lpstr>
      <vt:lpstr>Single cell variation underlies incomplete penetrance </vt:lpstr>
      <vt:lpstr>end-1 level above threshold is associated with elt-2 expression</vt:lpstr>
      <vt:lpstr>What are the problems addressed with single cell genomics methods?</vt:lpstr>
      <vt:lpstr>Applications of single cell RNA-seq</vt:lpstr>
      <vt:lpstr>True relationships between transcripts might not be apparent from bulk samples</vt:lpstr>
      <vt:lpstr>Deconvolving heterogeneous cellular mixtures</vt:lpstr>
      <vt:lpstr>Identification of developmental trajectories</vt:lpstr>
      <vt:lpstr>Dissecting transcriptional mechanisms</vt:lpstr>
      <vt:lpstr>Correlation between genes within cells allows for the inference of gene regulatory networks</vt:lpstr>
      <vt:lpstr>How to isolate single cells?</vt:lpstr>
      <vt:lpstr>Single cell RNA sequencing</vt:lpstr>
      <vt:lpstr>Alternative splicing events in single cells</vt:lpstr>
      <vt:lpstr>Microfluidics – e.g. C1 Fluidigm platform</vt:lpstr>
      <vt:lpstr>Design considerations for scRNA-seq experiments</vt:lpstr>
      <vt:lpstr>Spike-Ins are important to assess technical variability – but not without problems</vt:lpstr>
      <vt:lpstr>Design of single cell RNA-seq experiments needs to take batch effects into account.</vt:lpstr>
      <vt:lpstr>Drop-seq can measure RNA-seq profiles in thousands of cells in parallel </vt:lpstr>
      <vt:lpstr>Construction of beads coated with uniquely barcoded oligos</vt:lpstr>
      <vt:lpstr>Drop-seq sequencing read processing scheme</vt:lpstr>
      <vt:lpstr>Drop-seq captures mRNA from individual cells</vt:lpstr>
      <vt:lpstr>Single cell characterization of the mouse retina..</vt:lpstr>
      <vt:lpstr>..led to discovery of novel cellular subpopulations</vt:lpstr>
      <vt:lpstr>Combining RNA-seq with marker gene information for spatial mapping</vt:lpstr>
      <vt:lpstr>Summary single cell RNA-seq</vt:lpstr>
      <vt:lpstr>Mapping regulatory interactions using single cell genomics</vt:lpstr>
      <vt:lpstr>Using perturbation to infer regulatory networks</vt:lpstr>
      <vt:lpstr>Perturb-seq</vt:lpstr>
      <vt:lpstr>Perturb-seq</vt:lpstr>
      <vt:lpstr>Single cell ‘epi’genomics</vt:lpstr>
      <vt:lpstr>Chromatin accessibility in bulk data might not reflect single cell states</vt:lpstr>
      <vt:lpstr>Single cell ATAC-seq</vt:lpstr>
      <vt:lpstr>Single cell ATAC-seq captures open chromatin in single cells</vt:lpstr>
      <vt:lpstr>Using ensembles of regions with shared features to overcome sparse coverage</vt:lpstr>
      <vt:lpstr>Inference of factors associated with variability between cells</vt:lpstr>
      <vt:lpstr>Specific TFs are associated with high and low variation </vt:lpstr>
      <vt:lpstr>Variability in single cell accessibility reveals higher order chromosome organization</vt:lpstr>
      <vt:lpstr>Combinatorial indexing to boost the number of cells that can be assayed with scATAC-seq </vt:lpstr>
      <vt:lpstr>scATAC-seq detects co-accessibility between enhancers and promoters</vt:lpstr>
      <vt:lpstr>Single cell methylome sequencing</vt:lpstr>
      <vt:lpstr>Single cell DNA sequencing</vt:lpstr>
      <vt:lpstr>Numerous applications for single cell sequencing</vt:lpstr>
      <vt:lpstr>Single cell DNA sequencing in tumor cells</vt:lpstr>
      <vt:lpstr>Single cell ‘multi-omics’</vt:lpstr>
      <vt:lpstr>Combined single cell methylome and RNA-seq</vt:lpstr>
      <vt:lpstr>What kind of knowledge do we want to obtain?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Pott</dc:creator>
  <cp:lastModifiedBy>Rebecca Sturey</cp:lastModifiedBy>
  <cp:revision>88</cp:revision>
  <dcterms:created xsi:type="dcterms:W3CDTF">2017-05-02T21:33:56Z</dcterms:created>
  <dcterms:modified xsi:type="dcterms:W3CDTF">2017-05-26T14:34:00Z</dcterms:modified>
</cp:coreProperties>
</file>